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embeddedFontLst>
    <p:embeddedFont>
      <p:font typeface="Aharoni" panose="02010803020104030203" pitchFamily="2" charset="-79"/>
      <p:bold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Helvetica Neue" panose="020B0604020202020204" charset="0"/>
      <p:regular r:id="rId26"/>
      <p:bold r:id="rId27"/>
      <p:italic r:id="rId28"/>
      <p:boldItalic r:id="rId29"/>
    </p:embeddedFont>
    <p:embeddedFont>
      <p:font typeface="Open Sans" panose="020B060603050402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nWuXSqQRjQA11PRyHupLBBL6Xx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87FA99B-012E-42E4-9351-3DCC9839A3BB}">
  <a:tblStyle styleId="{287FA99B-012E-42E4-9351-3DCC9839A3BB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  <a:fill>
          <a:solidFill>
            <a:schemeClr val="dk1">
              <a:alpha val="2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alpha val="20000"/>
            </a:schemeClr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FFFFFF">
              <a:alpha val="0"/>
            </a:srgbClr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FFFFFF">
              <a:alpha val="0"/>
            </a:srgbClr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8" d="100"/>
          <a:sy n="48" d="100"/>
        </p:scale>
        <p:origin x="53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https://univindonesia-my.sharepoint.com/personal/louis_mayco_office_ui_ac_id/Documents/Book1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[Book1]Sheet4!PivotTable5</c:name>
    <c:fmtId val="5"/>
  </c:pivotSource>
  <c:chart>
    <c:autoTitleDeleted val="1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Sheet4!$B$3</c:f>
              <c:strCache>
                <c:ptCount val="1"/>
                <c:pt idx="0">
                  <c:v>Total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Sheet4!$A$4:$A$7</c:f>
              <c:strCache>
                <c:ptCount val="4"/>
                <c:pt idx="0">
                  <c:v>Best Customers</c:v>
                </c:pt>
                <c:pt idx="1">
                  <c:v>Need Attention/Hibernating</c:v>
                </c:pt>
                <c:pt idx="2">
                  <c:v>Loyal Customers</c:v>
                </c:pt>
                <c:pt idx="3">
                  <c:v>Potential Loyalist</c:v>
                </c:pt>
              </c:strCache>
            </c:strRef>
          </c:cat>
          <c:val>
            <c:numRef>
              <c:f>Sheet4!$B$4:$B$7</c:f>
              <c:numCache>
                <c:formatCode>General</c:formatCode>
                <c:ptCount val="4"/>
                <c:pt idx="0">
                  <c:v>3</c:v>
                </c:pt>
                <c:pt idx="1">
                  <c:v>4</c:v>
                </c:pt>
                <c:pt idx="2">
                  <c:v>8</c:v>
                </c:pt>
                <c:pt idx="3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2-4317-9AFC-EE472452BA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001869471"/>
        <c:axId val="722336751"/>
      </c:barChart>
      <c:catAx>
        <c:axId val="1001869471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22336751"/>
        <c:crosses val="autoZero"/>
        <c:auto val="1"/>
        <c:lblAlgn val="ctr"/>
        <c:lblOffset val="100"/>
        <c:noMultiLvlLbl val="0"/>
      </c:catAx>
      <c:valAx>
        <c:axId val="722336751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1869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[Book1.xlsx]Sheet5!PivotTable7</c:name>
    <c:fmtId val="12"/>
  </c:pivotSource>
  <c:chart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</c:pivotFmt>
      <c:pivotFmt>
        <c:idx val="16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bg1">
              <a:lumMod val="6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>
              <a:lumMod val="7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>
              <a:lumMod val="5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7"/>
        <c:spPr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8"/>
        <c:spPr>
          <a:solidFill>
            <a:schemeClr val="bg1">
              <a:lumMod val="85000"/>
            </a:schemeClr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0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Sheet5!$B$3:$B$4</c:f>
              <c:strCache>
                <c:ptCount val="1"/>
                <c:pt idx="0">
                  <c:v>Beverages</c:v>
                </c:pt>
              </c:strCache>
            </c:strRef>
          </c:tx>
          <c:spPr>
            <a:solidFill>
              <a:schemeClr val="accent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Sheet5!$A$5:$A$8</c:f>
              <c:strCache>
                <c:ptCount val="3"/>
                <c:pt idx="0">
                  <c:v>Potential Loyalist</c:v>
                </c:pt>
                <c:pt idx="1">
                  <c:v>Loyal Customers</c:v>
                </c:pt>
                <c:pt idx="2">
                  <c:v>Best Customers</c:v>
                </c:pt>
              </c:strCache>
            </c:strRef>
          </c:cat>
          <c:val>
            <c:numRef>
              <c:f>Sheet5!$B$5:$B$8</c:f>
              <c:numCache>
                <c:formatCode>General</c:formatCode>
                <c:ptCount val="3"/>
                <c:pt idx="0">
                  <c:v>99</c:v>
                </c:pt>
                <c:pt idx="1">
                  <c:v>16</c:v>
                </c:pt>
                <c:pt idx="2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01A-424E-9875-A7E654D43EA4}"/>
            </c:ext>
          </c:extLst>
        </c:ser>
        <c:ser>
          <c:idx val="1"/>
          <c:order val="1"/>
          <c:tx>
            <c:strRef>
              <c:f>Sheet5!$C$3:$C$4</c:f>
              <c:strCache>
                <c:ptCount val="1"/>
                <c:pt idx="0">
                  <c:v>Confections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Sheet5!$A$5:$A$8</c:f>
              <c:strCache>
                <c:ptCount val="3"/>
                <c:pt idx="0">
                  <c:v>Potential Loyalist</c:v>
                </c:pt>
                <c:pt idx="1">
                  <c:v>Loyal Customers</c:v>
                </c:pt>
                <c:pt idx="2">
                  <c:v>Best Customers</c:v>
                </c:pt>
              </c:strCache>
            </c:strRef>
          </c:cat>
          <c:val>
            <c:numRef>
              <c:f>Sheet5!$C$5:$C$8</c:f>
              <c:numCache>
                <c:formatCode>General</c:formatCode>
                <c:ptCount val="3"/>
                <c:pt idx="1">
                  <c:v>20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01A-424E-9875-A7E654D43EA4}"/>
            </c:ext>
          </c:extLst>
        </c:ser>
        <c:ser>
          <c:idx val="2"/>
          <c:order val="2"/>
          <c:tx>
            <c:strRef>
              <c:f>Sheet5!$D$3:$D$4</c:f>
              <c:strCache>
                <c:ptCount val="1"/>
                <c:pt idx="0">
                  <c:v>Dairy Products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Sheet5!$A$5:$A$8</c:f>
              <c:strCache>
                <c:ptCount val="3"/>
                <c:pt idx="0">
                  <c:v>Potential Loyalist</c:v>
                </c:pt>
                <c:pt idx="1">
                  <c:v>Loyal Customers</c:v>
                </c:pt>
                <c:pt idx="2">
                  <c:v>Best Customers</c:v>
                </c:pt>
              </c:strCache>
            </c:strRef>
          </c:cat>
          <c:val>
            <c:numRef>
              <c:f>Sheet5!$D$5:$D$8</c:f>
              <c:numCache>
                <c:formatCode>General</c:formatCode>
                <c:ptCount val="3"/>
                <c:pt idx="0">
                  <c:v>105</c:v>
                </c:pt>
                <c:pt idx="1">
                  <c:v>15</c:v>
                </c:pt>
                <c:pt idx="2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701A-424E-9875-A7E654D43EA4}"/>
            </c:ext>
          </c:extLst>
        </c:ser>
        <c:ser>
          <c:idx val="3"/>
          <c:order val="3"/>
          <c:tx>
            <c:strRef>
              <c:f>Sheet5!$E$3:$E$4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bg1">
                <a:lumMod val="8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Sheet5!$A$5:$A$8</c:f>
              <c:strCache>
                <c:ptCount val="3"/>
                <c:pt idx="0">
                  <c:v>Potential Loyalist</c:v>
                </c:pt>
                <c:pt idx="1">
                  <c:v>Loyal Customers</c:v>
                </c:pt>
                <c:pt idx="2">
                  <c:v>Best Customers</c:v>
                </c:pt>
              </c:strCache>
            </c:strRef>
          </c:cat>
          <c:val>
            <c:numRef>
              <c:f>Sheet5!$E$5:$E$8</c:f>
              <c:numCache>
                <c:formatCode>General</c:formatCode>
                <c:ptCount val="3"/>
                <c:pt idx="0">
                  <c:v>91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701A-424E-9875-A7E654D43E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735640239"/>
        <c:axId val="1735641487"/>
      </c:barChart>
      <c:catAx>
        <c:axId val="173564023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641487"/>
        <c:crosses val="autoZero"/>
        <c:auto val="1"/>
        <c:lblAlgn val="ctr"/>
        <c:lblOffset val="100"/>
        <c:noMultiLvlLbl val="0"/>
      </c:catAx>
      <c:valAx>
        <c:axId val="17356414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356402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  <c:ext xmlns:c16="http://schemas.microsoft.com/office/drawing/2014/chart" uri="{E28EC0CA-F0BB-4C9C-879D-F8772B89E7AC}">
      <c16:pivotOptions16>
        <c16:showExpandCollapseFieldButtons val="1"/>
      </c16:pivotOptions16>
    </c:ext>
  </c:extLst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17dde16ff_0_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3" name="Google Shape;193;g2017dde16ff_0_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017dde16ff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0" name="Google Shape;200;g2017dde16ff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2017dde16ff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2017dde16ff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017dde16ff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4" name="Google Shape;214;g2017dde16ff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017dde16f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1" name="Google Shape;221;g2017dde16f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14f0a902f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g2014f0a902f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014f0a902f_0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g2014f0a902f_0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14f0a902f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8" name="Google Shape;248;g2014f0a902f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2014f0a902f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8" name="Google Shape;258;g2014f0a902f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9" name="Google Shape;10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4f0a902f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6" name="Google Shape;116;g2014f0a902f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014f0a902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5" name="Google Shape;135;g2014f0a902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14f0a902f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g2014f0a902f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017dde16ff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017dde16ff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017dde16f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4" name="Google Shape;174;g2017dde16f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2014f0a902f_0_83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g2014f0a902f_0_83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g2014f0a902f_0_8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g2014f0a902f_0_8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g2014f0a902f_0_8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014f0a902f_0_32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haroni"/>
              <a:buNone/>
              <a:defRPr sz="2800"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2014f0a902f_0_3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0" name="Google Shape;70;g2014f0a902f_0_3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g2014f0a902f_0_3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2014f0a902f_0_3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014f0a902f_0_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14f0a902f_0_5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2014f0a902f_0_5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77" name="Google Shape;77;g2014f0a902f_0_5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g2014f0a902f_0_5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2014f0a902f_0_5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g2014f0a902f_0_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014f0a902f_0_6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g2014f0a902f_0_64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84" name="Google Shape;84;g2014f0a902f_0_64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g2014f0a902f_0_6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g2014f0a902f_0_6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014f0a902f_0_6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014f0a902f_0_7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g2014f0a902f_0_71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1" name="Google Shape;91;g2014f0a902f_0_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g2014f0a902f_0_7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g2014f0a902f_0_7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014f0a902f_0_77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g2014f0a902f_0_77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7" name="Google Shape;97;g2014f0a902f_0_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g2014f0a902f_0_7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g2014f0a902f_0_7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 1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2014f0a902f_0_8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2014f0a902f_0_8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g2014f0a902f_0_8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g2014f0a902f_0_8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g2014f0a902f_0_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g2014f0a902f_0_5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2014f0a902f_0_5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2014f0a902f_0_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14f0a902f_0_2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2014f0a902f_0_2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g2014f0a902f_0_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2014f0a902f_0_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2014f0a902f_0_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014f0a902f_0_3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2014f0a902f_0_39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6" name="Google Shape;36;g2014f0a902f_0_39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g2014f0a902f_0_39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8" name="Google Shape;38;g2014f0a902f_0_39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g2014f0a902f_0_3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g2014f0a902f_0_3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2014f0a902f_0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2014f0a902f_0_4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2014f0a902f_0_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2014f0a902f_0_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g2014f0a902f_0_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2014f0a902f_0_6"/>
          <p:cNvSpPr txBox="1">
            <a:spLocks noGrp="1"/>
          </p:cNvSpPr>
          <p:nvPr>
            <p:ph type="ctrTitle"/>
          </p:nvPr>
        </p:nvSpPr>
        <p:spPr>
          <a:xfrm>
            <a:off x="581890" y="4248726"/>
            <a:ext cx="91440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g2014f0a902f_0_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g2014f0a902f_0_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g2014f0a902f_0_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pic>
        <p:nvPicPr>
          <p:cNvPr id="52" name="Google Shape;52;g2014f0a902f_0_6" descr="Free Selective Focus Photography of Green Vegetables Stock Photo"/>
          <p:cNvPicPr preferRelativeResize="0"/>
          <p:nvPr/>
        </p:nvPicPr>
        <p:blipFill rotWithShape="1">
          <a:blip r:embed="rId2">
            <a:alphaModFix/>
          </a:blip>
          <a:srcRect t="25000" b="34043"/>
          <a:stretch/>
        </p:blipFill>
        <p:spPr>
          <a:xfrm>
            <a:off x="0" y="-1"/>
            <a:ext cx="12192000" cy="3744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2014f0a902f_0_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g2014f0a902f_0_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g2014f0a902f_0_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222A35"/>
                </a:solidFill>
                <a:latin typeface="Aharoni"/>
                <a:ea typeface="Aharoni"/>
                <a:cs typeface="Aharoni"/>
                <a:sym typeface="Aharon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  <p:cxnSp>
        <p:nvCxnSpPr>
          <p:cNvPr id="57" name="Google Shape;57;g2014f0a902f_0_12"/>
          <p:cNvCxnSpPr/>
          <p:nvPr/>
        </p:nvCxnSpPr>
        <p:spPr>
          <a:xfrm>
            <a:off x="619432" y="6330945"/>
            <a:ext cx="10752600" cy="0"/>
          </a:xfrm>
          <a:prstGeom prst="straightConnector1">
            <a:avLst/>
          </a:prstGeom>
          <a:noFill/>
          <a:ln w="381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" name="Google Shape;58;g2014f0a902f_0_12"/>
          <p:cNvSpPr txBox="1">
            <a:spLocks noGrp="1"/>
          </p:cNvSpPr>
          <p:nvPr>
            <p:ph type="title"/>
          </p:nvPr>
        </p:nvSpPr>
        <p:spPr>
          <a:xfrm>
            <a:off x="619432" y="365126"/>
            <a:ext cx="10734300" cy="6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haroni"/>
              <a:buNone/>
              <a:defRPr sz="2800">
                <a:latin typeface="Aharoni"/>
                <a:ea typeface="Aharoni"/>
                <a:cs typeface="Aharoni"/>
                <a:sym typeface="Aharon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2014f0a902f_0_12"/>
          <p:cNvSpPr txBox="1">
            <a:spLocks noGrp="1"/>
          </p:cNvSpPr>
          <p:nvPr>
            <p:ph type="body" idx="1"/>
          </p:nvPr>
        </p:nvSpPr>
        <p:spPr>
          <a:xfrm>
            <a:off x="619432" y="1162619"/>
            <a:ext cx="107343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g2014f0a902f_0_19" descr="Free Selective Focus Photography of Green Vegetables Stock Photo"/>
          <p:cNvPicPr preferRelativeResize="0"/>
          <p:nvPr/>
        </p:nvPicPr>
        <p:blipFill rotWithShape="1">
          <a:blip r:embed="rId2">
            <a:alphaModFix/>
          </a:blip>
          <a:srcRect t="25000"/>
          <a:stretch/>
        </p:blipFill>
        <p:spPr>
          <a:xfrm>
            <a:off x="0" y="-1"/>
            <a:ext cx="12192000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g2014f0a902f_0_19"/>
          <p:cNvSpPr/>
          <p:nvPr/>
        </p:nvSpPr>
        <p:spPr>
          <a:xfrm>
            <a:off x="0" y="2466108"/>
            <a:ext cx="9744300" cy="3131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" name="Google Shape;63;g2014f0a902f_0_19"/>
          <p:cNvSpPr txBox="1">
            <a:spLocks noGrp="1"/>
          </p:cNvSpPr>
          <p:nvPr>
            <p:ph type="ctrTitle"/>
          </p:nvPr>
        </p:nvSpPr>
        <p:spPr>
          <a:xfrm>
            <a:off x="300182" y="2706254"/>
            <a:ext cx="9144000" cy="94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g2014f0a902f_0_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2014f0a902f_0_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2014f0a902f_0_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014f0a902f_0_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014f0a902f_0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g2014f0a902f_0_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g2014f0a902f_0_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g2014f0a902f_0_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-not/DSLS_MiniProject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429850" y="4830543"/>
            <a:ext cx="9144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50000"/>
              <a:buFont typeface="Calibri"/>
              <a:buNone/>
            </a:pPr>
            <a:r>
              <a:rPr lang="id-ID" sz="4000" b="1" dirty="0">
                <a:latin typeface="Open Sans"/>
                <a:ea typeface="Open Sans"/>
                <a:cs typeface="Open Sans"/>
                <a:sym typeface="Open Sans"/>
              </a:rPr>
              <a:t>Mini Project Data </a:t>
            </a:r>
            <a:r>
              <a:rPr lang="en-US" sz="4000" b="1" dirty="0">
                <a:latin typeface="Open Sans"/>
                <a:ea typeface="Open Sans"/>
                <a:cs typeface="Open Sans"/>
                <a:sym typeface="Open Sans"/>
              </a:rPr>
              <a:t>Analytics</a:t>
            </a:r>
            <a:r>
              <a:rPr lang="id-ID" sz="4000" b="1" dirty="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id-ID" sz="4000" b="1" dirty="0" err="1">
                <a:latin typeface="Open Sans"/>
                <a:ea typeface="Open Sans"/>
                <a:cs typeface="Open Sans"/>
                <a:sym typeface="Open Sans"/>
              </a:rPr>
              <a:t>Report</a:t>
            </a:r>
            <a:endParaRPr sz="4000" b="1" dirty="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xfrm>
            <a:off x="429850" y="5720095"/>
            <a:ext cx="9144000" cy="9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d-ID" sz="21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Louis Mayco Dillon Wijaya</a:t>
            </a:r>
            <a:endParaRPr sz="2100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id-ID" sz="1800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Github: </a:t>
            </a:r>
            <a:r>
              <a:rPr lang="id-ID" sz="1800" i="1" u="sng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https://github.com/louis-not/DSLS_MiniProject</a:t>
            </a:r>
            <a:r>
              <a:rPr lang="id-ID" sz="1800" i="1">
                <a:solidFill>
                  <a:srgbClr val="666666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 i="1">
              <a:solidFill>
                <a:srgbClr val="66666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6" name="Google Shape;106;p1"/>
          <p:cNvPicPr preferRelativeResize="0"/>
          <p:nvPr/>
        </p:nvPicPr>
        <p:blipFill rotWithShape="1">
          <a:blip r:embed="rId4">
            <a:alphaModFix/>
          </a:blip>
          <a:srcRect t="11277" b="30707"/>
          <a:stretch/>
        </p:blipFill>
        <p:spPr>
          <a:xfrm>
            <a:off x="0" y="0"/>
            <a:ext cx="12192000" cy="4715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g2017dde16ff_0_67"/>
          <p:cNvPicPr preferRelativeResize="0"/>
          <p:nvPr/>
        </p:nvPicPr>
        <p:blipFill rotWithShape="1">
          <a:blip r:embed="rId3">
            <a:alphaModFix/>
          </a:blip>
          <a:srcRect t="11281" b="433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g2017dde16ff_0_67"/>
          <p:cNvSpPr txBox="1">
            <a:spLocks noGrp="1"/>
          </p:cNvSpPr>
          <p:nvPr>
            <p:ph type="title"/>
          </p:nvPr>
        </p:nvSpPr>
        <p:spPr>
          <a:xfrm>
            <a:off x="831850" y="1862138"/>
            <a:ext cx="10515600" cy="2852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F4CCCC">
                <a:alpha val="7098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d-ID" b="1">
                <a:solidFill>
                  <a:schemeClr val="lt1"/>
                </a:solidFill>
              </a:rPr>
              <a:t>Lampiran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97" name="Google Shape;197;g2017dde16ff_0_67"/>
          <p:cNvSpPr txBox="1">
            <a:spLocks noGrp="1"/>
          </p:cNvSpPr>
          <p:nvPr>
            <p:ph type="body" idx="1"/>
          </p:nvPr>
        </p:nvSpPr>
        <p:spPr>
          <a:xfrm>
            <a:off x="831850" y="4741863"/>
            <a:ext cx="10515600" cy="1500300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id-ID" b="1">
                <a:solidFill>
                  <a:srgbClr val="CFE2F3"/>
                </a:solidFill>
              </a:rPr>
              <a:t>SQL Codes</a:t>
            </a:r>
            <a:endParaRPr b="1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017dde16ff_0_27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-ID" sz="20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RFM analysis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g2017dde16ff_0_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050" y="918800"/>
            <a:ext cx="5635849" cy="449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g2017dde16ff_0_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900" y="388875"/>
            <a:ext cx="6359851" cy="595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017dde16ff_0_36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id-ID" sz="20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Product Analysis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0" name="Google Shape;210;g2017dde16ff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625" y="974700"/>
            <a:ext cx="6490400" cy="464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g2017dde16ff_0_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19425" y="1067075"/>
            <a:ext cx="7082975" cy="371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17dde16ff_0_45"/>
          <p:cNvSpPr txBox="1"/>
          <p:nvPr/>
        </p:nvSpPr>
        <p:spPr>
          <a:xfrm>
            <a:off x="0" y="0"/>
            <a:ext cx="3000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-ID" sz="20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Supplier Analysis</a:t>
            </a:r>
            <a:endParaRPr sz="14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7" name="Google Shape;217;g2017dde16ff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45000"/>
            <a:ext cx="5878724" cy="515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g2017dde16ff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0325" y="645000"/>
            <a:ext cx="5861073" cy="515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g2017dde16ff_0_18"/>
          <p:cNvPicPr preferRelativeResize="0"/>
          <p:nvPr/>
        </p:nvPicPr>
        <p:blipFill rotWithShape="1">
          <a:blip r:embed="rId3">
            <a:alphaModFix/>
          </a:blip>
          <a:srcRect t="11281" b="433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g2017dde16ff_0_18"/>
          <p:cNvSpPr txBox="1">
            <a:spLocks noGrp="1"/>
          </p:cNvSpPr>
          <p:nvPr>
            <p:ph type="title"/>
          </p:nvPr>
        </p:nvSpPr>
        <p:spPr>
          <a:xfrm>
            <a:off x="831850" y="1862138"/>
            <a:ext cx="10515600" cy="2852700"/>
          </a:xfrm>
          <a:prstGeom prst="rect">
            <a:avLst/>
          </a:prstGeom>
          <a:noFill/>
          <a:ln>
            <a:noFill/>
          </a:ln>
          <a:effectLst>
            <a:outerShdw blurRad="142875" dist="19050" dir="5400000" algn="bl" rotWithShape="0">
              <a:srgbClr val="F4CCCC">
                <a:alpha val="70980"/>
              </a:srgbClr>
            </a:outerShdw>
          </a:effectLst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id-ID" b="1">
                <a:solidFill>
                  <a:schemeClr val="lt1"/>
                </a:solidFill>
              </a:rPr>
              <a:t>Intermediate Queries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225" name="Google Shape;225;g2017dde16ff_0_18"/>
          <p:cNvSpPr txBox="1">
            <a:spLocks noGrp="1"/>
          </p:cNvSpPr>
          <p:nvPr>
            <p:ph type="body" idx="1"/>
          </p:nvPr>
        </p:nvSpPr>
        <p:spPr>
          <a:xfrm>
            <a:off x="831850" y="4741863"/>
            <a:ext cx="10515600" cy="1500300"/>
          </a:xfrm>
          <a:prstGeom prst="rect">
            <a:avLst/>
          </a:prstGeom>
          <a:noFill/>
          <a:ln>
            <a:noFill/>
          </a:ln>
          <a:effectLst>
            <a:outerShdw blurRad="171450" dist="19050" dir="5400000" algn="bl" rotWithShape="0">
              <a:srgbClr val="000000">
                <a:alpha val="49803"/>
              </a:srgbClr>
            </a:outerShdw>
          </a:effectLst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400"/>
              <a:buNone/>
            </a:pPr>
            <a:r>
              <a:rPr lang="id-ID" b="1">
                <a:solidFill>
                  <a:srgbClr val="CFE2F3"/>
                </a:solidFill>
              </a:rPr>
              <a:t>SQL Codes</a:t>
            </a:r>
            <a:endParaRPr b="1">
              <a:solidFill>
                <a:srgbClr val="CFE2F3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14f0a902f_0_9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Intermediate Queries</a:t>
            </a:r>
            <a:endParaRPr/>
          </a:p>
        </p:txBody>
      </p:sp>
      <p:sp>
        <p:nvSpPr>
          <p:cNvPr id="231" name="Google Shape;231;g2014f0a902f_0_97"/>
          <p:cNvSpPr txBox="1">
            <a:spLocks noGrp="1"/>
          </p:cNvSpPr>
          <p:nvPr>
            <p:ph type="body" idx="1"/>
          </p:nvPr>
        </p:nvSpPr>
        <p:spPr>
          <a:xfrm>
            <a:off x="839800" y="1452570"/>
            <a:ext cx="5157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1</a:t>
            </a:r>
            <a:endParaRPr/>
          </a:p>
        </p:txBody>
      </p:sp>
      <p:sp>
        <p:nvSpPr>
          <p:cNvPr id="232" name="Google Shape;232;g2014f0a902f_0_97"/>
          <p:cNvSpPr txBox="1">
            <a:spLocks noGrp="1"/>
          </p:cNvSpPr>
          <p:nvPr>
            <p:ph type="body" idx="3"/>
          </p:nvPr>
        </p:nvSpPr>
        <p:spPr>
          <a:xfrm>
            <a:off x="6172206" y="1452570"/>
            <a:ext cx="518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2</a:t>
            </a:r>
            <a:endParaRPr/>
          </a:p>
        </p:txBody>
      </p:sp>
      <p:pic>
        <p:nvPicPr>
          <p:cNvPr id="233" name="Google Shape;233;g2014f0a902f_0_97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g2014f0a902f_0_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0100" y="2284050"/>
            <a:ext cx="3018000" cy="390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g2014f0a902f_0_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0725" y="2815628"/>
            <a:ext cx="4666050" cy="2055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14f0a902f_0_1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Intermediate Queries</a:t>
            </a:r>
            <a:endParaRPr/>
          </a:p>
        </p:txBody>
      </p:sp>
      <p:sp>
        <p:nvSpPr>
          <p:cNvPr id="241" name="Google Shape;241;g2014f0a902f_0_111"/>
          <p:cNvSpPr txBox="1">
            <a:spLocks noGrp="1"/>
          </p:cNvSpPr>
          <p:nvPr>
            <p:ph type="body" idx="1"/>
          </p:nvPr>
        </p:nvSpPr>
        <p:spPr>
          <a:xfrm>
            <a:off x="839800" y="1452570"/>
            <a:ext cx="5157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3</a:t>
            </a:r>
            <a:endParaRPr/>
          </a:p>
        </p:txBody>
      </p:sp>
      <p:sp>
        <p:nvSpPr>
          <p:cNvPr id="242" name="Google Shape;242;g2014f0a902f_0_111"/>
          <p:cNvSpPr txBox="1">
            <a:spLocks noGrp="1"/>
          </p:cNvSpPr>
          <p:nvPr>
            <p:ph type="body" idx="3"/>
          </p:nvPr>
        </p:nvSpPr>
        <p:spPr>
          <a:xfrm>
            <a:off x="4166731" y="4189895"/>
            <a:ext cx="518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4</a:t>
            </a:r>
            <a:endParaRPr/>
          </a:p>
        </p:txBody>
      </p:sp>
      <p:pic>
        <p:nvPicPr>
          <p:cNvPr id="243" name="Google Shape;243;g2014f0a902f_0_111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g2014f0a902f_0_1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0050" y="2066613"/>
            <a:ext cx="5965000" cy="1582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g2014f0a902f_0_1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166725" y="4773103"/>
            <a:ext cx="7637950" cy="8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014f0a902f_0_120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Intermediate Queries</a:t>
            </a:r>
            <a:endParaRPr/>
          </a:p>
        </p:txBody>
      </p:sp>
      <p:sp>
        <p:nvSpPr>
          <p:cNvPr id="251" name="Google Shape;251;g2014f0a902f_0_120"/>
          <p:cNvSpPr txBox="1">
            <a:spLocks noGrp="1"/>
          </p:cNvSpPr>
          <p:nvPr>
            <p:ph type="body" idx="1"/>
          </p:nvPr>
        </p:nvSpPr>
        <p:spPr>
          <a:xfrm>
            <a:off x="839800" y="1452570"/>
            <a:ext cx="5157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5</a:t>
            </a:r>
            <a:endParaRPr/>
          </a:p>
        </p:txBody>
      </p:sp>
      <p:sp>
        <p:nvSpPr>
          <p:cNvPr id="252" name="Google Shape;252;g2014f0a902f_0_120"/>
          <p:cNvSpPr txBox="1">
            <a:spLocks noGrp="1"/>
          </p:cNvSpPr>
          <p:nvPr>
            <p:ph type="body" idx="3"/>
          </p:nvPr>
        </p:nvSpPr>
        <p:spPr>
          <a:xfrm>
            <a:off x="6172206" y="1452570"/>
            <a:ext cx="518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6</a:t>
            </a:r>
            <a:endParaRPr/>
          </a:p>
        </p:txBody>
      </p:sp>
      <p:pic>
        <p:nvPicPr>
          <p:cNvPr id="253" name="Google Shape;253;g2014f0a902f_0_120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g2014f0a902f_0_1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5275" y="2673954"/>
            <a:ext cx="4639050" cy="179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g2014f0a902f_0_12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35425" y="2455627"/>
            <a:ext cx="4324400" cy="333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014f0a902f_0_12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Intermediate Queries</a:t>
            </a:r>
            <a:endParaRPr/>
          </a:p>
        </p:txBody>
      </p:sp>
      <p:sp>
        <p:nvSpPr>
          <p:cNvPr id="261" name="Google Shape;261;g2014f0a902f_0_129"/>
          <p:cNvSpPr txBox="1">
            <a:spLocks noGrp="1"/>
          </p:cNvSpPr>
          <p:nvPr>
            <p:ph type="body" idx="1"/>
          </p:nvPr>
        </p:nvSpPr>
        <p:spPr>
          <a:xfrm>
            <a:off x="839800" y="1452570"/>
            <a:ext cx="5157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7</a:t>
            </a:r>
            <a:endParaRPr/>
          </a:p>
        </p:txBody>
      </p:sp>
      <p:sp>
        <p:nvSpPr>
          <p:cNvPr id="262" name="Google Shape;262;g2014f0a902f_0_129"/>
          <p:cNvSpPr txBox="1">
            <a:spLocks noGrp="1"/>
          </p:cNvSpPr>
          <p:nvPr>
            <p:ph type="body" idx="3"/>
          </p:nvPr>
        </p:nvSpPr>
        <p:spPr>
          <a:xfrm>
            <a:off x="5697431" y="1514295"/>
            <a:ext cx="51831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8</a:t>
            </a:r>
            <a:endParaRPr/>
          </a:p>
        </p:txBody>
      </p:sp>
      <p:pic>
        <p:nvPicPr>
          <p:cNvPr id="263" name="Google Shape;263;g2014f0a902f_0_129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2014f0a902f_0_1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59625" y="2069377"/>
            <a:ext cx="3929525" cy="43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2014f0a902f_0_129"/>
          <p:cNvSpPr txBox="1">
            <a:spLocks noGrp="1"/>
          </p:cNvSpPr>
          <p:nvPr>
            <p:ph type="body" idx="1"/>
          </p:nvPr>
        </p:nvSpPr>
        <p:spPr>
          <a:xfrm>
            <a:off x="5643100" y="3981245"/>
            <a:ext cx="51579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2500" lnSpcReduction="2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ct val="108108"/>
              <a:buNone/>
            </a:pPr>
            <a:r>
              <a:rPr lang="id-ID"/>
              <a:t>Nomor 9</a:t>
            </a:r>
            <a:endParaRPr/>
          </a:p>
        </p:txBody>
      </p:sp>
      <p:pic>
        <p:nvPicPr>
          <p:cNvPr id="266" name="Google Shape;266;g2014f0a902f_0_12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43100" y="2069370"/>
            <a:ext cx="5829300" cy="192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g2014f0a902f_0_1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643100" y="4462445"/>
            <a:ext cx="6348446" cy="2090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50364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Contents</a:t>
            </a:r>
            <a:endParaRPr sz="2800"/>
          </a:p>
        </p:txBody>
      </p:sp>
      <p:sp>
        <p:nvSpPr>
          <p:cNvPr id="112" name="Google Shape;112;p2"/>
          <p:cNvSpPr txBox="1">
            <a:spLocks noGrp="1"/>
          </p:cNvSpPr>
          <p:nvPr>
            <p:ph type="body" idx="1"/>
          </p:nvPr>
        </p:nvSpPr>
        <p:spPr>
          <a:xfrm>
            <a:off x="838200" y="1615175"/>
            <a:ext cx="5036400" cy="45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Product Analysis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Case Study Introduction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Customer Analysis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Supplier Analysis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Conclusion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Open Sans"/>
              <a:buAutoNum type="arabicPeriod"/>
            </a:pPr>
            <a:r>
              <a:rPr lang="id-ID" sz="1800" b="1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Intermediate Queries</a:t>
            </a:r>
            <a:endParaRPr sz="1800"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3" name="Google Shape;113;p2"/>
          <p:cNvPicPr preferRelativeResize="0"/>
          <p:nvPr/>
        </p:nvPicPr>
        <p:blipFill rotWithShape="1">
          <a:blip r:embed="rId3">
            <a:alphaModFix/>
          </a:blip>
          <a:srcRect l="31250" t="11281" r="18750" b="4335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14f0a902f_0_155"/>
          <p:cNvSpPr txBox="1">
            <a:spLocks noGrp="1"/>
          </p:cNvSpPr>
          <p:nvPr>
            <p:ph type="body" idx="1"/>
          </p:nvPr>
        </p:nvSpPr>
        <p:spPr>
          <a:xfrm>
            <a:off x="838200" y="1568898"/>
            <a:ext cx="10515600" cy="3706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2000" b="1" i="1">
                <a:solidFill>
                  <a:srgbClr val="3F3F3F"/>
                </a:solidFill>
              </a:rPr>
              <a:t>Northwind </a:t>
            </a:r>
            <a:r>
              <a:rPr lang="id-ID" sz="2000">
                <a:solidFill>
                  <a:srgbClr val="3F3F3F"/>
                </a:solidFill>
              </a:rPr>
              <a:t>database merupakan database sampel milik Microsoft yang merupakan perusahaan fiktif yang bergerak di </a:t>
            </a:r>
            <a:r>
              <a:rPr lang="id-ID" sz="2000" b="1">
                <a:solidFill>
                  <a:srgbClr val="3F3F3F"/>
                </a:solidFill>
              </a:rPr>
              <a:t>bidang ekspor import makanan</a:t>
            </a:r>
            <a:r>
              <a:rPr lang="id-ID" sz="2000">
                <a:solidFill>
                  <a:srgbClr val="3F3F3F"/>
                </a:solidFill>
              </a:rPr>
              <a:t>. Sebagai perusahaan yang bergerak di bidang ekspor impor makanan, mempertahankan adanya alur transaksi antara </a:t>
            </a:r>
            <a:r>
              <a:rPr lang="id-ID" sz="2000" b="1">
                <a:solidFill>
                  <a:srgbClr val="3F3F3F"/>
                </a:solidFill>
              </a:rPr>
              <a:t>supplier </a:t>
            </a:r>
            <a:r>
              <a:rPr lang="id-ID" sz="2000">
                <a:solidFill>
                  <a:srgbClr val="3F3F3F"/>
                </a:solidFill>
              </a:rPr>
              <a:t>dan </a:t>
            </a:r>
            <a:r>
              <a:rPr lang="id-ID" sz="2000" b="1">
                <a:solidFill>
                  <a:srgbClr val="3F3F3F"/>
                </a:solidFill>
              </a:rPr>
              <a:t>customers</a:t>
            </a:r>
            <a:r>
              <a:rPr lang="id-ID" sz="2000">
                <a:solidFill>
                  <a:srgbClr val="3F3F3F"/>
                </a:solidFill>
              </a:rPr>
              <a:t> yang baik, akan menjadi model bisnis utama perusahaan. 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2000">
                <a:solidFill>
                  <a:srgbClr val="3F3F3F"/>
                </a:solidFill>
              </a:rPr>
              <a:t>Maka, bagaimana Northwind dapat </a:t>
            </a:r>
            <a:r>
              <a:rPr lang="id-ID" sz="2000" b="1">
                <a:solidFill>
                  <a:srgbClr val="3F3F3F"/>
                </a:solidFill>
              </a:rPr>
              <a:t>menghubungkan customer dan supplier dengan untuk membuat kesepakatan dalam peningkatan volume transaksi ekspor-impor produk.</a:t>
            </a:r>
            <a:endParaRPr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200">
              <a:solidFill>
                <a:srgbClr val="3F3F3F"/>
              </a:solidFill>
            </a:endParaRPr>
          </a:p>
        </p:txBody>
      </p:sp>
      <p:sp>
        <p:nvSpPr>
          <p:cNvPr id="119" name="Google Shape;119;g2014f0a902f_0_15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Case Study</a:t>
            </a:r>
            <a:endParaRPr/>
          </a:p>
        </p:txBody>
      </p:sp>
      <p:pic>
        <p:nvPicPr>
          <p:cNvPr id="120" name="Google Shape;120;g2014f0a902f_0_155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1" name="Google Shape;121;g2014f0a902f_0_155"/>
          <p:cNvGrpSpPr/>
          <p:nvPr/>
        </p:nvGrpSpPr>
        <p:grpSpPr>
          <a:xfrm>
            <a:off x="1504336" y="4511312"/>
            <a:ext cx="9183327" cy="1496838"/>
            <a:chOff x="1504336" y="4193747"/>
            <a:chExt cx="9183327" cy="1496838"/>
          </a:xfrm>
        </p:grpSpPr>
        <p:grpSp>
          <p:nvGrpSpPr>
            <p:cNvPr id="122" name="Google Shape;122;g2014f0a902f_0_155"/>
            <p:cNvGrpSpPr/>
            <p:nvPr/>
          </p:nvGrpSpPr>
          <p:grpSpPr>
            <a:xfrm>
              <a:off x="1935107" y="4193747"/>
              <a:ext cx="1045582" cy="1466756"/>
              <a:chOff x="1640139" y="4336876"/>
              <a:chExt cx="914400" cy="1345448"/>
            </a:xfrm>
          </p:grpSpPr>
          <p:pic>
            <p:nvPicPr>
              <p:cNvPr id="123" name="Google Shape;123;g2014f0a902f_0_155" descr="Rating Star with solid fill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1640139" y="4767924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24" name="Google Shape;124;g2014f0a902f_0_155" descr="Target Audience with solid fill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1640139" y="4336876"/>
                <a:ext cx="914400" cy="9144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id="125" name="Google Shape;125;g2014f0a902f_0_155" descr="Packing Box Open with solid fill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5573209" y="4323807"/>
              <a:ext cx="1045582" cy="1045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6" name="Google Shape;126;g2014f0a902f_0_155" descr="Handshake with solid fill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9080088" y="4219172"/>
              <a:ext cx="1317523" cy="131752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7" name="Google Shape;127;g2014f0a902f_0_155"/>
            <p:cNvSpPr txBox="1"/>
            <p:nvPr/>
          </p:nvSpPr>
          <p:spPr>
            <a:xfrm>
              <a:off x="1504336" y="5382808"/>
              <a:ext cx="18976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id-ID" sz="14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Customer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014f0a902f_0_155"/>
            <p:cNvSpPr txBox="1"/>
            <p:nvPr/>
          </p:nvSpPr>
          <p:spPr>
            <a:xfrm>
              <a:off x="5147187" y="5357381"/>
              <a:ext cx="18976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id-ID" sz="14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Product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014f0a902f_0_155"/>
            <p:cNvSpPr txBox="1"/>
            <p:nvPr/>
          </p:nvSpPr>
          <p:spPr>
            <a:xfrm>
              <a:off x="8790038" y="5331954"/>
              <a:ext cx="1897625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id-ID" sz="1400" b="1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Supplier Analysis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g2014f0a902f_0_155"/>
            <p:cNvSpPr/>
            <p:nvPr/>
          </p:nvSpPr>
          <p:spPr>
            <a:xfrm>
              <a:off x="4111082" y="4523669"/>
              <a:ext cx="462958" cy="6458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2014f0a902f_0_155"/>
            <p:cNvSpPr/>
            <p:nvPr/>
          </p:nvSpPr>
          <p:spPr>
            <a:xfrm>
              <a:off x="7753934" y="4555005"/>
              <a:ext cx="462958" cy="645858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BFBFBF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" name="Google Shape;132;g2014f0a902f_0_155"/>
          <p:cNvSpPr txBox="1"/>
          <p:nvPr/>
        </p:nvSpPr>
        <p:spPr>
          <a:xfrm>
            <a:off x="836612" y="4056145"/>
            <a:ext cx="609600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id-ID" sz="2000" b="1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Alir Pembahasan Case Study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014f0a902f_0_149"/>
          <p:cNvSpPr txBox="1">
            <a:spLocks noGrp="1"/>
          </p:cNvSpPr>
          <p:nvPr>
            <p:ph type="body" idx="1"/>
          </p:nvPr>
        </p:nvSpPr>
        <p:spPr>
          <a:xfrm>
            <a:off x="838200" y="1690819"/>
            <a:ext cx="10515600" cy="4486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1800" b="1" i="1">
                <a:solidFill>
                  <a:srgbClr val="3F3F3F"/>
                </a:solidFill>
              </a:rPr>
              <a:t>Objective: </a:t>
            </a:r>
            <a:r>
              <a:rPr lang="id-ID" sz="1800">
                <a:solidFill>
                  <a:srgbClr val="3F3F3F"/>
                </a:solidFill>
              </a:rPr>
              <a:t>Melakukan kategorisasi customer yang memiliki potensi dalam melakukan hubungan kerja sama berdasarkan log transaksi.</a:t>
            </a:r>
            <a:endParaRPr sz="24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1800" b="1" i="1">
                <a:solidFill>
                  <a:srgbClr val="3F3F3F"/>
                </a:solidFill>
              </a:rPr>
              <a:t>Methodology: </a:t>
            </a:r>
            <a:r>
              <a:rPr lang="id-ID" sz="1800">
                <a:solidFill>
                  <a:srgbClr val="3F3F3F"/>
                </a:solidFill>
              </a:rPr>
              <a:t>RFM analysis dapat digunakan karena cara kerja RFM analysis menekankan pada 3 faktor </a:t>
            </a:r>
            <a:r>
              <a:rPr lang="id-ID" sz="1800" i="1">
                <a:solidFill>
                  <a:srgbClr val="3F3F3F"/>
                </a:solidFill>
              </a:rPr>
              <a:t>(Recency, Frequency, Monetary) </a:t>
            </a:r>
            <a:r>
              <a:rPr lang="id-ID" sz="1800">
                <a:solidFill>
                  <a:srgbClr val="3F3F3F"/>
                </a:solidFill>
              </a:rPr>
              <a:t>yang dapat mengidentifikasi potensi suatu customer untuk melakukan transaksi dalam volume yang besar melalui kesepakatan dengan supplier.</a:t>
            </a:r>
            <a:endParaRPr sz="24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i="1">
              <a:solidFill>
                <a:srgbClr val="3F3F3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 i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8" name="Google Shape;138;g2014f0a902f_0_149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Customer Analysis</a:t>
            </a:r>
            <a:endParaRPr/>
          </a:p>
        </p:txBody>
      </p:sp>
      <p:pic>
        <p:nvPicPr>
          <p:cNvPr id="139" name="Google Shape;139;g2014f0a902f_0_149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"/>
          <p:cNvSpPr txBox="1">
            <a:spLocks noGrp="1"/>
          </p:cNvSpPr>
          <p:nvPr>
            <p:ph type="body" idx="1"/>
          </p:nvPr>
        </p:nvSpPr>
        <p:spPr>
          <a:xfrm>
            <a:off x="838200" y="1464675"/>
            <a:ext cx="6618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1600" b="1" i="1">
                <a:latin typeface="Open Sans"/>
                <a:ea typeface="Open Sans"/>
                <a:cs typeface="Open Sans"/>
                <a:sym typeface="Open Sans"/>
              </a:rPr>
              <a:t>Flowchart:</a:t>
            </a:r>
            <a:endParaRPr sz="1600"/>
          </a:p>
        </p:txBody>
      </p:sp>
      <p:sp>
        <p:nvSpPr>
          <p:cNvPr id="145" name="Google Shape;145;p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Customer Analysis </a:t>
            </a:r>
            <a:r>
              <a:rPr lang="id-ID" sz="2000" b="1">
                <a:latin typeface="Open Sans"/>
                <a:ea typeface="Open Sans"/>
                <a:cs typeface="Open Sans"/>
                <a:sym typeface="Open Sans"/>
              </a:rPr>
              <a:t>(cont.)</a:t>
            </a:r>
            <a:endParaRPr/>
          </a:p>
        </p:txBody>
      </p:sp>
      <p:pic>
        <p:nvPicPr>
          <p:cNvPr id="146" name="Google Shape;146;p3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3" descr="A picture containing icon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649" y="1974425"/>
            <a:ext cx="9583424" cy="241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24229" y="4236994"/>
            <a:ext cx="3195228" cy="184986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"/>
          <p:cNvSpPr txBox="1"/>
          <p:nvPr/>
        </p:nvSpPr>
        <p:spPr>
          <a:xfrm>
            <a:off x="7954296" y="6086863"/>
            <a:ext cx="342739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-ID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Contoh Hasil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014f0a902f_0_102"/>
          <p:cNvSpPr txBox="1">
            <a:spLocks noGrp="1"/>
          </p:cNvSpPr>
          <p:nvPr>
            <p:ph type="body" idx="1"/>
          </p:nvPr>
        </p:nvSpPr>
        <p:spPr>
          <a:xfrm>
            <a:off x="838200" y="1583000"/>
            <a:ext cx="3465000" cy="45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id-ID" sz="1800" b="1" i="1">
                <a:solidFill>
                  <a:srgbClr val="3F3F3F"/>
                </a:solidFill>
              </a:rPr>
              <a:t>Objective: </a:t>
            </a:r>
            <a:r>
              <a:rPr lang="id-ID" sz="1800">
                <a:solidFill>
                  <a:srgbClr val="3F3F3F"/>
                </a:solidFill>
              </a:rPr>
              <a:t>Mencari product category yang digemari oleh masing-masing segmen dari customer</a:t>
            </a:r>
            <a:endParaRPr sz="2400"/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 sz="1800">
              <a:solidFill>
                <a:srgbClr val="3F3F3F"/>
              </a:solidFill>
            </a:endParaRPr>
          </a:p>
          <a:p>
            <a:pPr marL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>
              <a:solidFill>
                <a:srgbClr val="3F3F3F"/>
              </a:solidFill>
            </a:endParaRPr>
          </a:p>
        </p:txBody>
      </p:sp>
      <p:sp>
        <p:nvSpPr>
          <p:cNvPr id="155" name="Google Shape;155;g2014f0a902f_0_102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Product Analysis</a:t>
            </a:r>
            <a:endParaRPr/>
          </a:p>
        </p:txBody>
      </p:sp>
      <p:pic>
        <p:nvPicPr>
          <p:cNvPr id="156" name="Google Shape;156;g2014f0a902f_0_102"/>
          <p:cNvPicPr preferRelativeResize="0"/>
          <p:nvPr/>
        </p:nvPicPr>
        <p:blipFill rotWithShape="1">
          <a:blip r:embed="rId3">
            <a:alphaModFix/>
          </a:blip>
          <a:srcRect t="35755" r="32870" b="55731"/>
          <a:stretch/>
        </p:blipFill>
        <p:spPr>
          <a:xfrm>
            <a:off x="8481550" y="871147"/>
            <a:ext cx="3710445" cy="3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g2014f0a902f_0_10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03200" y="1636900"/>
            <a:ext cx="7320741" cy="44860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8" name="Google Shape;158;g2014f0a902f_0_102"/>
          <p:cNvGrpSpPr/>
          <p:nvPr/>
        </p:nvGrpSpPr>
        <p:grpSpPr>
          <a:xfrm>
            <a:off x="838237" y="3082350"/>
            <a:ext cx="3464925" cy="2989112"/>
            <a:chOff x="8021050" y="2445888"/>
            <a:chExt cx="3464925" cy="2989112"/>
          </a:xfrm>
        </p:grpSpPr>
        <p:pic>
          <p:nvPicPr>
            <p:cNvPr id="159" name="Google Shape;159;g2014f0a902f_0_102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021050" y="2445888"/>
              <a:ext cx="3464925" cy="25234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0" name="Google Shape;160;g2014f0a902f_0_102"/>
            <p:cNvSpPr txBox="1"/>
            <p:nvPr/>
          </p:nvSpPr>
          <p:spPr>
            <a:xfrm>
              <a:off x="8253513" y="5065700"/>
              <a:ext cx="30000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id-ID" sz="1200" b="0" i="0" u="none" strike="noStrike" cap="none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Contoh Hasil</a:t>
              </a:r>
              <a:endPara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017dde16ff_0_5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Suppliers Analysis</a:t>
            </a:r>
            <a:endParaRPr/>
          </a:p>
        </p:txBody>
      </p:sp>
      <p:pic>
        <p:nvPicPr>
          <p:cNvPr id="166" name="Google Shape;166;g2017dde16ff_0_57"/>
          <p:cNvPicPr preferRelativeResize="0"/>
          <p:nvPr/>
        </p:nvPicPr>
        <p:blipFill rotWithShape="1">
          <a:blip r:embed="rId3">
            <a:alphaModFix/>
          </a:blip>
          <a:srcRect t="35755" r="32871" b="55729"/>
          <a:stretch/>
        </p:blipFill>
        <p:spPr>
          <a:xfrm>
            <a:off x="8481550" y="871147"/>
            <a:ext cx="3710444" cy="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2017dde16ff_0_57"/>
          <p:cNvSpPr txBox="1"/>
          <p:nvPr/>
        </p:nvSpPr>
        <p:spPr>
          <a:xfrm>
            <a:off x="839800" y="1935275"/>
            <a:ext cx="2064900" cy="589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-ID" sz="18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Flowchart: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8" name="Google Shape;168;g2017dde16ff_0_5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05262" y="2493136"/>
            <a:ext cx="9581476" cy="4013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Google Shape;169;g2017dde16ff_0_5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341100" y="3528429"/>
            <a:ext cx="3710451" cy="2468552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017dde16ff_0_57"/>
          <p:cNvSpPr txBox="1"/>
          <p:nvPr/>
        </p:nvSpPr>
        <p:spPr>
          <a:xfrm>
            <a:off x="7482571" y="5996963"/>
            <a:ext cx="3427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-ID" sz="12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Contoh Hasil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g2017dde16ff_0_57"/>
          <p:cNvSpPr txBox="1"/>
          <p:nvPr/>
        </p:nvSpPr>
        <p:spPr>
          <a:xfrm>
            <a:off x="847175" y="1294138"/>
            <a:ext cx="10313700" cy="8668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id-ID" sz="18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Objective: </a:t>
            </a:r>
            <a:r>
              <a:rPr lang="id-ID" sz="1800" b="0" i="0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Mencari Supplier dengan kategori yang sama dengan nilai harga termurah dan transaksi terbanyak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017dde16ff_0_80"/>
          <p:cNvSpPr txBox="1">
            <a:spLocks noGrp="1"/>
          </p:cNvSpPr>
          <p:nvPr>
            <p:ph type="title" idx="4294967295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Customer Segmentation</a:t>
            </a:r>
            <a:endParaRPr/>
          </a:p>
        </p:txBody>
      </p:sp>
      <p:pic>
        <p:nvPicPr>
          <p:cNvPr id="177" name="Google Shape;177;g2017dde16ff_0_80"/>
          <p:cNvPicPr preferRelativeResize="0"/>
          <p:nvPr/>
        </p:nvPicPr>
        <p:blipFill rotWithShape="1">
          <a:blip r:embed="rId3">
            <a:alphaModFix/>
          </a:blip>
          <a:srcRect t="35755" r="32871" b="55729"/>
          <a:stretch/>
        </p:blipFill>
        <p:spPr>
          <a:xfrm>
            <a:off x="8481550" y="871147"/>
            <a:ext cx="3710444" cy="31365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78" name="Google Shape;178;g2017dde16ff_0_80"/>
          <p:cNvGraphicFramePr/>
          <p:nvPr/>
        </p:nvGraphicFramePr>
        <p:xfrm>
          <a:off x="748120" y="1675743"/>
          <a:ext cx="4971558" cy="27579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9" name="Google Shape;179;g2017dde16ff_0_80"/>
          <p:cNvSpPr txBox="1"/>
          <p:nvPr/>
        </p:nvSpPr>
        <p:spPr>
          <a:xfrm>
            <a:off x="652931" y="1478460"/>
            <a:ext cx="51619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-ID" sz="1200" b="0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Customer distribution of Northwind company in 1997</a:t>
            </a:r>
            <a:endParaRPr sz="1200" b="0" i="1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017dde16ff_0_80"/>
          <p:cNvSpPr txBox="1"/>
          <p:nvPr/>
        </p:nvSpPr>
        <p:spPr>
          <a:xfrm>
            <a:off x="6038838" y="1478460"/>
            <a:ext cx="516193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id-ID" sz="1200" b="0" i="1" u="none" strike="noStrike" cap="none">
                <a:solidFill>
                  <a:srgbClr val="A5A5A5"/>
                </a:solidFill>
                <a:latin typeface="Arial"/>
                <a:ea typeface="Arial"/>
                <a:cs typeface="Arial"/>
                <a:sym typeface="Arial"/>
              </a:rPr>
              <a:t>Category Distribution by Customer Segmentation</a:t>
            </a:r>
            <a:endParaRPr sz="1200" b="0" i="1" u="none" strike="noStrike" cap="none">
              <a:solidFill>
                <a:srgbClr val="A5A5A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017dde16ff_0_80"/>
          <p:cNvSpPr/>
          <p:nvPr/>
        </p:nvSpPr>
        <p:spPr>
          <a:xfrm>
            <a:off x="465948" y="4740212"/>
            <a:ext cx="11145779" cy="1682650"/>
          </a:xfrm>
          <a:prstGeom prst="roundRect">
            <a:avLst>
              <a:gd name="adj" fmla="val 237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Berdasarkan data transasksi perusahaan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Northwind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 tahun 1997, pelanggan yang memiliki potensi untuk menjadi pelanggan memiliki jumlah terbanyak (41%), yang kemudian disusul dengan pelanggan setia (13%).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4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Barang dengan kategori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Beverages, Dairy Products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Seafood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memiliki potensi transaksi besar kedepannya.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Berbeda dengan potensi pelanggan setia, kategori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Confections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selalu menempati peringkat 1 dalam segmen Loyal Customers dan Best Customers.</a:t>
            </a:r>
            <a:endParaRPr/>
          </a:p>
        </p:txBody>
      </p:sp>
      <p:graphicFrame>
        <p:nvGraphicFramePr>
          <p:cNvPr id="182" name="Google Shape;182;g2017dde16ff_0_80"/>
          <p:cNvGraphicFramePr/>
          <p:nvPr/>
        </p:nvGraphicFramePr>
        <p:xfrm>
          <a:off x="6038837" y="1656807"/>
          <a:ext cx="5572890" cy="28415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4"/>
          <p:cNvSpPr txBox="1">
            <a:spLocks noGrp="1"/>
          </p:cNvSpPr>
          <p:nvPr>
            <p:ph type="title" idx="4294967295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id-ID" sz="2800" b="1">
                <a:latin typeface="Open Sans"/>
                <a:ea typeface="Open Sans"/>
                <a:cs typeface="Open Sans"/>
                <a:sym typeface="Open Sans"/>
              </a:rPr>
              <a:t>Recommendation</a:t>
            </a:r>
            <a:endParaRPr/>
          </a:p>
        </p:txBody>
      </p:sp>
      <p:pic>
        <p:nvPicPr>
          <p:cNvPr id="188" name="Google Shape;188;p4"/>
          <p:cNvPicPr preferRelativeResize="0"/>
          <p:nvPr/>
        </p:nvPicPr>
        <p:blipFill rotWithShape="1">
          <a:blip r:embed="rId3">
            <a:alphaModFix/>
          </a:blip>
          <a:srcRect t="35755" r="32871" b="55729"/>
          <a:stretch/>
        </p:blipFill>
        <p:spPr>
          <a:xfrm>
            <a:off x="8481550" y="871147"/>
            <a:ext cx="3710444" cy="31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4"/>
          <p:cNvSpPr/>
          <p:nvPr/>
        </p:nvSpPr>
        <p:spPr>
          <a:xfrm>
            <a:off x="651279" y="1429114"/>
            <a:ext cx="10775115" cy="2995402"/>
          </a:xfrm>
          <a:prstGeom prst="roundRect">
            <a:avLst>
              <a:gd name="adj" fmla="val 2378"/>
            </a:avLst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Pihak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Northwind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direkomendasikan untuk memilih antara kategori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Confections, Beverages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Dairy Products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untuk melakukan pengujian strategi pemasaran baru dengan melakukan hubungan Kerjasama pemesanan volume besar berfrekuensi dengan saran nama perusahaan sebagai berikut.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Pengujian strategi pemasaran yang ditujukan pada segmen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Loyal Customers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dan juga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Best Customers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 akan memiliki tingkat keberhasilan yang cukup tinggi, terutama di kategori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Confections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 b="0" i="1" u="none" strike="noStrike" cap="none">
              <a:solidFill>
                <a:srgbClr val="3F3F3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857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</a:pP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Peluang keberhasilan tertinggi dapat dilakukan pada kategori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Dairy Products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pada segmen </a:t>
            </a:r>
            <a:r>
              <a:rPr lang="id-ID" sz="1600" b="1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Potential Customers </a:t>
            </a:r>
            <a:r>
              <a:rPr lang="id-ID" sz="1600" b="0" i="1" u="none" strike="noStrike" cap="none">
                <a:solidFill>
                  <a:srgbClr val="3F3F3F"/>
                </a:solidFill>
                <a:latin typeface="Calibri"/>
                <a:ea typeface="Calibri"/>
                <a:cs typeface="Calibri"/>
                <a:sym typeface="Calibri"/>
              </a:rPr>
              <a:t>akibat target pemasaran yang paling besar.</a:t>
            </a:r>
            <a:endParaRPr/>
          </a:p>
        </p:txBody>
      </p:sp>
      <p:graphicFrame>
        <p:nvGraphicFramePr>
          <p:cNvPr id="190" name="Google Shape;190;p4"/>
          <p:cNvGraphicFramePr/>
          <p:nvPr/>
        </p:nvGraphicFramePr>
        <p:xfrm>
          <a:off x="651279" y="471293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{287FA99B-012E-42E4-9351-3DCC9839A3BB}</a:tableStyleId>
              </a:tblPr>
              <a:tblGrid>
                <a:gridCol w="35917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917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91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b="1" u="none" strike="noStrike" cap="none">
                          <a:solidFill>
                            <a:schemeClr val="lt2"/>
                          </a:solidFill>
                        </a:rPr>
                        <a:t>Beverages</a:t>
                      </a:r>
                      <a:endParaRPr sz="1200" b="1" i="0" u="none" strike="noStrike" cap="none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b="1" u="none" strike="noStrike" cap="none">
                          <a:solidFill>
                            <a:schemeClr val="lt2"/>
                          </a:solidFill>
                        </a:rPr>
                        <a:t>Confections</a:t>
                      </a:r>
                      <a:endParaRPr sz="1200" b="1" i="0" u="none" strike="noStrike" cap="none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solidFill>
                      <a:srgbClr val="1F386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b="1" u="none" strike="noStrike" cap="none">
                          <a:solidFill>
                            <a:schemeClr val="lt2"/>
                          </a:solidFill>
                        </a:rPr>
                        <a:t>Dairy Products</a:t>
                      </a:r>
                      <a:endParaRPr sz="1200" b="1" i="0" u="none" strike="noStrike" cap="none">
                        <a:solidFill>
                          <a:schemeClr val="lt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>
                    <a:solidFill>
                      <a:srgbClr val="1F386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Exotic Liquids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Specialty Biscuits, Ltd.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Norske Meierier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36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Plutzer Lebensmittelgroßmärkte AG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Heli Süßwaren GmbH &amp; Co. KG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Gai pâturage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Bigfoot Breweries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Zaanse Snoepfabriek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Formaggi Fortini s.r.l.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680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Aux joyeux ecclésiastiques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Pavlova, Ltd.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id-ID" sz="1200" u="none" strike="noStrike" cap="none"/>
                        <a:t>Cooperativa de Quesos 'Las Cabras'</a:t>
                      </a:r>
                      <a:endParaRPr sz="1200" b="0" i="0" u="none" strike="noStrike" cap="none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7625" marR="7625" marT="76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470</Words>
  <Application>Microsoft Office PowerPoint</Application>
  <PresentationFormat>Widescreen</PresentationFormat>
  <Paragraphs>80</Paragraphs>
  <Slides>18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Calibri</vt:lpstr>
      <vt:lpstr>Arial</vt:lpstr>
      <vt:lpstr>Open Sans</vt:lpstr>
      <vt:lpstr>Aharoni</vt:lpstr>
      <vt:lpstr>Helvetica Neue</vt:lpstr>
      <vt:lpstr>Office Theme</vt:lpstr>
      <vt:lpstr>Mini Project Data Analytics Report</vt:lpstr>
      <vt:lpstr>Contents</vt:lpstr>
      <vt:lpstr>Case Study</vt:lpstr>
      <vt:lpstr>Customer Analysis</vt:lpstr>
      <vt:lpstr>Customer Analysis (cont.)</vt:lpstr>
      <vt:lpstr>Product Analysis</vt:lpstr>
      <vt:lpstr>Suppliers Analysis</vt:lpstr>
      <vt:lpstr>Customer Segmentation</vt:lpstr>
      <vt:lpstr>Recommendation</vt:lpstr>
      <vt:lpstr>Lampiran</vt:lpstr>
      <vt:lpstr>PowerPoint Presentation</vt:lpstr>
      <vt:lpstr>PowerPoint Presentation</vt:lpstr>
      <vt:lpstr>PowerPoint Presentation</vt:lpstr>
      <vt:lpstr>Intermediate Queries</vt:lpstr>
      <vt:lpstr>Intermediate Queries</vt:lpstr>
      <vt:lpstr>Intermediate Queries</vt:lpstr>
      <vt:lpstr>Intermediate Queries</vt:lpstr>
      <vt:lpstr>Intermediate Queries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Mini Project Data Engineering Report</dc:title>
  <dc:creator>Louis Mayco Dillon Wijaya</dc:creator>
  <cp:lastModifiedBy>Louis Mayco Dillon Wijaya</cp:lastModifiedBy>
  <cp:revision>2</cp:revision>
  <dcterms:created xsi:type="dcterms:W3CDTF">2023-01-20T14:18:49Z</dcterms:created>
  <dcterms:modified xsi:type="dcterms:W3CDTF">2023-02-26T16:38:51Z</dcterms:modified>
</cp:coreProperties>
</file>